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355" r:id="rId3"/>
    <p:sldId id="262" r:id="rId4"/>
    <p:sldId id="264" r:id="rId5"/>
    <p:sldId id="305" r:id="rId6"/>
    <p:sldId id="378" r:id="rId7"/>
    <p:sldId id="283" r:id="rId8"/>
    <p:sldId id="360" r:id="rId9"/>
    <p:sldId id="354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24" r:id="rId27"/>
    <p:sldId id="325" r:id="rId28"/>
    <p:sldId id="383" r:id="rId29"/>
    <p:sldId id="382" r:id="rId30"/>
    <p:sldId id="433" r:id="rId31"/>
    <p:sldId id="326" r:id="rId32"/>
    <p:sldId id="327" r:id="rId33"/>
    <p:sldId id="328" r:id="rId34"/>
    <p:sldId id="342" r:id="rId35"/>
    <p:sldId id="343" r:id="rId36"/>
    <p:sldId id="330" r:id="rId37"/>
    <p:sldId id="331" r:id="rId38"/>
    <p:sldId id="332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449" r:id="rId55"/>
    <p:sldId id="450" r:id="rId56"/>
    <p:sldId id="451" r:id="rId57"/>
    <p:sldId id="452" r:id="rId58"/>
    <p:sldId id="453" r:id="rId59"/>
    <p:sldId id="454" r:id="rId60"/>
    <p:sldId id="455" r:id="rId61"/>
    <p:sldId id="456" r:id="rId62"/>
    <p:sldId id="457" r:id="rId63"/>
    <p:sldId id="458" r:id="rId64"/>
    <p:sldId id="459" r:id="rId65"/>
    <p:sldId id="460" r:id="rId66"/>
    <p:sldId id="461" r:id="rId67"/>
    <p:sldId id="46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93" d="100"/>
          <a:sy n="93" d="100"/>
        </p:scale>
        <p:origin x="-116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09AF0-99A8-432D-822D-2419CE7E352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1A83E-F753-4B77-98BC-03884F147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022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03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05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95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357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00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52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87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56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96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21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92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4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39D18-E5A9-4FBF-A7E0-1AD602087B6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65120-C142-40BB-93DF-D9057D1BED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6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../../Video%20Lectures/YouTube%20Videos/Applications%20of%20AI/Inside%20Alibaba's%20smart%20warehouse%20staffed%20by%20robots.mp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908720"/>
            <a:ext cx="8928992" cy="54726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30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30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30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30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0" indent="0">
              <a:buNone/>
            </a:pPr>
            <a:r>
              <a:rPr lang="en-IN" sz="30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30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 to AI &amp; Problem Solving</a:t>
            </a:r>
            <a:endParaRPr lang="en-IN" sz="3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16881"/>
            <a:ext cx="405408" cy="501650"/>
          </a:xfrm>
        </p:spPr>
        <p:txBody>
          <a:bodyPr/>
          <a:lstStyle/>
          <a:p>
            <a:fld id="{B971BDC9-F555-446B-8F24-2A546307F648}" type="slidenum">
              <a:rPr lang="en-IN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fld>
            <a:endParaRPr lang="en-IN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48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Foundations of AI: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Acting Humanely</a:t>
            </a:r>
          </a:p>
          <a:p>
            <a:pPr marL="0" indent="0">
              <a:buNone/>
            </a:pP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To judge whether the system can act like human, Sir Alan Turing had designed a test known as Turing Test.</a:t>
            </a:r>
          </a:p>
          <a:p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Alan Turing:</a:t>
            </a:r>
          </a:p>
          <a:p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00050" lvl="1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10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4" descr="Tu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8944" y="3068960"/>
            <a:ext cx="2447528" cy="2977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328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Foundations of AI: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Acting Humanly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Turing test: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In Turing test a computer interacts with the human interrogator by answering his/her questions in written/text format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Computer passes the test if a human interrogator can not identify whether the written responses are from a person or from computer.</a:t>
            </a:r>
          </a:p>
          <a:p>
            <a:r>
              <a:rPr lang="en-US" sz="18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Turing test is valid even after 60+ years of research</a:t>
            </a:r>
          </a:p>
          <a:p>
            <a:pPr marL="400050" lvl="1" indent="0">
              <a:buNone/>
            </a:pPr>
            <a:endParaRPr lang="en-US" sz="22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11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783634" y="4292724"/>
            <a:ext cx="719137" cy="1800225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12" descr="manComp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0996" y="3645024"/>
            <a:ext cx="1439863" cy="1463675"/>
          </a:xfrm>
          <a:prstGeom prst="rect">
            <a:avLst/>
          </a:prstGeom>
          <a:noFill/>
        </p:spPr>
      </p:pic>
      <p:pic>
        <p:nvPicPr>
          <p:cNvPr id="7" name="Picture 13" descr="interogat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78584" y="4437187"/>
            <a:ext cx="1463675" cy="1463675"/>
          </a:xfrm>
          <a:prstGeom prst="rect">
            <a:avLst/>
          </a:prstGeom>
          <a:noFill/>
        </p:spPr>
      </p:pic>
      <p:pic>
        <p:nvPicPr>
          <p:cNvPr id="10" name="Picture 14" descr="comput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40996" y="5184899"/>
            <a:ext cx="1625600" cy="1168400"/>
          </a:xfrm>
          <a:prstGeom prst="rect">
            <a:avLst/>
          </a:prstGeom>
          <a:noFill/>
        </p:spPr>
      </p:pic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3918446" y="4376862"/>
            <a:ext cx="2622550" cy="1392237"/>
            <a:chOff x="2608" y="3029"/>
            <a:chExt cx="1652" cy="877"/>
          </a:xfrm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3153" y="3385"/>
              <a:ext cx="453" cy="3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244" y="3520"/>
              <a:ext cx="45" cy="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471" y="3611"/>
              <a:ext cx="45" cy="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3470" y="3430"/>
              <a:ext cx="45" cy="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8"/>
            <p:cNvCxnSpPr>
              <a:cxnSpLocks noChangeShapeType="1"/>
              <a:stCxn id="13" idx="6"/>
              <a:endCxn id="14" idx="2"/>
            </p:cNvCxnSpPr>
            <p:nvPr/>
          </p:nvCxnSpPr>
          <p:spPr bwMode="auto">
            <a:xfrm>
              <a:off x="3289" y="3543"/>
              <a:ext cx="182" cy="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7" name="Arc 9"/>
            <p:cNvSpPr>
              <a:spLocks/>
            </p:cNvSpPr>
            <p:nvPr/>
          </p:nvSpPr>
          <p:spPr bwMode="auto">
            <a:xfrm>
              <a:off x="3198" y="3430"/>
              <a:ext cx="181" cy="237"/>
            </a:xfrm>
            <a:custGeom>
              <a:avLst/>
              <a:gdLst>
                <a:gd name="G0" fmla="+- 0 0 0"/>
                <a:gd name="G1" fmla="+- 14829 0 0"/>
                <a:gd name="G2" fmla="+- 21600 0 0"/>
                <a:gd name="T0" fmla="*/ 15705 w 21600"/>
                <a:gd name="T1" fmla="*/ 0 h 28362"/>
                <a:gd name="T2" fmla="*/ 16835 w 21600"/>
                <a:gd name="T3" fmla="*/ 28362 h 28362"/>
                <a:gd name="T4" fmla="*/ 0 w 21600"/>
                <a:gd name="T5" fmla="*/ 14829 h 28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8362" fill="none" extrusionOk="0">
                  <a:moveTo>
                    <a:pt x="15705" y="-1"/>
                  </a:moveTo>
                  <a:cubicBezTo>
                    <a:pt x="19491" y="4009"/>
                    <a:pt x="21600" y="9314"/>
                    <a:pt x="21600" y="14829"/>
                  </a:cubicBezTo>
                  <a:cubicBezTo>
                    <a:pt x="21600" y="19751"/>
                    <a:pt x="19918" y="24525"/>
                    <a:pt x="16835" y="28362"/>
                  </a:cubicBezTo>
                </a:path>
                <a:path w="21600" h="28362" stroke="0" extrusionOk="0">
                  <a:moveTo>
                    <a:pt x="15705" y="-1"/>
                  </a:moveTo>
                  <a:cubicBezTo>
                    <a:pt x="19491" y="4009"/>
                    <a:pt x="21600" y="9314"/>
                    <a:pt x="21600" y="14829"/>
                  </a:cubicBezTo>
                  <a:cubicBezTo>
                    <a:pt x="21600" y="19751"/>
                    <a:pt x="19918" y="24525"/>
                    <a:pt x="16835" y="28362"/>
                  </a:cubicBezTo>
                  <a:lnTo>
                    <a:pt x="0" y="1482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" name="Group 20"/>
            <p:cNvGrpSpPr>
              <a:grpSpLocks/>
            </p:cNvGrpSpPr>
            <p:nvPr/>
          </p:nvGrpSpPr>
          <p:grpSpPr bwMode="auto">
            <a:xfrm>
              <a:off x="2608" y="3029"/>
              <a:ext cx="1652" cy="877"/>
              <a:chOff x="2608" y="3029"/>
              <a:chExt cx="1652" cy="877"/>
            </a:xfrm>
          </p:grpSpPr>
          <p:cxnSp>
            <p:nvCxnSpPr>
              <p:cNvPr id="19" name="AutoShape 15"/>
              <p:cNvCxnSpPr>
                <a:cxnSpLocks noChangeShapeType="1"/>
                <a:endCxn id="7" idx="3"/>
              </p:cNvCxnSpPr>
              <p:nvPr/>
            </p:nvCxnSpPr>
            <p:spPr bwMode="auto">
              <a:xfrm flipH="1" flipV="1">
                <a:off x="2623" y="3528"/>
                <a:ext cx="534" cy="1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2608" y="3521"/>
                <a:ext cx="45" cy="46"/>
              </a:xfrm>
              <a:prstGeom prst="ellips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1" name="AutoShape 17"/>
              <p:cNvCxnSpPr>
                <a:cxnSpLocks noChangeShapeType="1"/>
              </p:cNvCxnSpPr>
              <p:nvPr/>
            </p:nvCxnSpPr>
            <p:spPr bwMode="auto">
              <a:xfrm flipV="1">
                <a:off x="3606" y="3029"/>
                <a:ext cx="654" cy="424"/>
              </a:xfrm>
              <a:prstGeom prst="curvedConnector3">
                <a:avLst>
                  <a:gd name="adj1" fmla="val 50000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" name="AutoShape 18"/>
              <p:cNvCxnSpPr>
                <a:cxnSpLocks noChangeShapeType="1"/>
              </p:cNvCxnSpPr>
              <p:nvPr/>
            </p:nvCxnSpPr>
            <p:spPr bwMode="auto">
              <a:xfrm>
                <a:off x="3606" y="3634"/>
                <a:ext cx="654" cy="272"/>
              </a:xfrm>
              <a:prstGeom prst="curvedConnector3">
                <a:avLst>
                  <a:gd name="adj1" fmla="val 50000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827584" y="4797549"/>
            <a:ext cx="157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altLang="zh-TW" dirty="0">
                <a:solidFill>
                  <a:schemeClr val="bg1"/>
                </a:solidFill>
                <a:latin typeface="Comic Sans MS" pitchFamily="66" charset="0"/>
              </a:rPr>
              <a:t>Interrogator</a:t>
            </a:r>
          </a:p>
        </p:txBody>
      </p:sp>
    </p:spTree>
    <p:extLst>
      <p:ext uri="{BB962C8B-B14F-4D97-AF65-F5344CB8AC3E}">
        <p14:creationId xmlns:p14="http://schemas.microsoft.com/office/powerpoint/2010/main" val="32614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Foundations of AI: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Acting Humanly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Turing test: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For this test, the computer requires following capabilities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Natural Language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Knowledge representation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Reasoning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Computer vision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Robotics 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00050" lvl="1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12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Foundations of AI: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Thinking Humanly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 order to make machine think like human, first we need to understand how human think.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There are three patterns of human thinking process</a:t>
            </a:r>
          </a:p>
          <a:p>
            <a:pPr marL="857250" lvl="1" indent="-457200"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Introspection: catch own thoughts </a:t>
            </a:r>
          </a:p>
          <a:p>
            <a:pPr marL="857250" lvl="1" indent="-457200"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Psychological experiments: observing a person in action</a:t>
            </a:r>
          </a:p>
          <a:p>
            <a:pPr marL="857250" lvl="1" indent="-457200"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Brain imaging: observing the brain in action</a:t>
            </a:r>
          </a:p>
          <a:p>
            <a:pPr marL="400050" lvl="1" indent="0">
              <a:buNone/>
            </a:pP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-342900"/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The thinking process of human can be implemented in computer systems as a program </a:t>
            </a:r>
          </a:p>
          <a:p>
            <a:pPr lvl="1" indent="-342900"/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If the program’s output matches with the human then the computer system can operate like human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e.g. Apple </a:t>
            </a:r>
            <a:r>
              <a:rPr lang="en-US" sz="2400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siri</a:t>
            </a: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, Google assistant </a:t>
            </a:r>
          </a:p>
          <a:p>
            <a:pPr marL="400050" lvl="1" indent="0">
              <a:buNone/>
            </a:pPr>
            <a:endParaRPr lang="en-US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13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6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Foundations of AI: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Thinking Rationally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Rationality 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(By reasonable or logical means/In a sensible or logical manner)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Idealized or “right” way of thinking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e.g. “Tom is a man; all men are mortal; therefore Tom is mortal.”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If A=B and B=C then A=C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This approach is not suitable to use when 100% knowledge is not available for any problem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E.g. Google maps, (route navigation)</a:t>
            </a:r>
          </a:p>
          <a:p>
            <a:pPr marL="0" lvl="1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14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5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Foundations of AI: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Acting Rationally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Rational Agent: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Agents perceive their environment through sensors and takes actions through actuators to achieve some specific goal.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A rational agent is one that does right things and act rationally so as to achieve the best outcome even when there is uncertainty in knowledge.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Rationality can be achieved by selecting the correct option from the several available 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E.g. self driving car, </a:t>
            </a:r>
            <a:r>
              <a:rPr lang="en-US" sz="24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roomba</a:t>
            </a: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(automated vacuum)</a:t>
            </a:r>
          </a:p>
          <a:p>
            <a:pPr marL="0" lvl="1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15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Components of AI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16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203848" y="2780928"/>
            <a:ext cx="2736304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latin typeface="Times New Roman" pitchFamily="18" charset="0"/>
                <a:cs typeface="Times New Roman" pitchFamily="18" charset="0"/>
              </a:rPr>
              <a:t>Intelligence</a:t>
            </a:r>
          </a:p>
        </p:txBody>
      </p:sp>
      <p:cxnSp>
        <p:nvCxnSpPr>
          <p:cNvPr id="4" name="Straight Arrow Connector 3"/>
          <p:cNvCxnSpPr>
            <a:stCxn id="2" idx="6"/>
          </p:cNvCxnSpPr>
          <p:nvPr/>
        </p:nvCxnSpPr>
        <p:spPr>
          <a:xfrm>
            <a:off x="5940152" y="332098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051720" y="3320988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767608" y="3717032"/>
            <a:ext cx="872480" cy="747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64088" y="3717032"/>
            <a:ext cx="936104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08376" y="3861048"/>
            <a:ext cx="0" cy="898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5536" y="2924944"/>
            <a:ext cx="1656184" cy="9361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latin typeface="Times New Roman" pitchFamily="18" charset="0"/>
                <a:cs typeface="Times New Roman" pitchFamily="18" charset="0"/>
              </a:rPr>
              <a:t>Perception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48264" y="2924944"/>
            <a:ext cx="1656184" cy="9361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Natural Language Processing</a:t>
            </a:r>
            <a:endParaRPr lang="en-IN" sz="2200" b="1" dirty="0"/>
          </a:p>
        </p:txBody>
      </p:sp>
      <p:sp>
        <p:nvSpPr>
          <p:cNvPr id="19" name="Rectangle 18"/>
          <p:cNvSpPr/>
          <p:nvPr/>
        </p:nvSpPr>
        <p:spPr>
          <a:xfrm>
            <a:off x="6334212" y="4509120"/>
            <a:ext cx="1656184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Problem Solving</a:t>
            </a:r>
            <a:endParaRPr lang="en-IN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683568" y="4464732"/>
            <a:ext cx="2084040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Knowledge representation</a:t>
            </a:r>
            <a:endParaRPr lang="en-IN" sz="2200" b="1" dirty="0"/>
          </a:p>
        </p:txBody>
      </p:sp>
      <p:sp>
        <p:nvSpPr>
          <p:cNvPr id="21" name="Rectangle 20"/>
          <p:cNvSpPr/>
          <p:nvPr/>
        </p:nvSpPr>
        <p:spPr>
          <a:xfrm>
            <a:off x="3707904" y="4759490"/>
            <a:ext cx="1656184" cy="10457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Reasoning and Learning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910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Components of AI</a:t>
            </a:r>
          </a:p>
          <a:p>
            <a:pPr marL="0" indent="0">
              <a:buNone/>
            </a:pP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Perception: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Knowledge representation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Reasoning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Problem Solving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Natural Language Processing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17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02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 fontScale="92500" lnSpcReduction="20000"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Components of AI: </a:t>
            </a: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1. Perception</a:t>
            </a: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 ability to see, hear, or become aware of something through the senses. </a:t>
            </a:r>
          </a:p>
          <a:p>
            <a:r>
              <a:rPr lang="en-IN" sz="26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The way in which something is regarded, </a:t>
            </a:r>
          </a:p>
          <a:p>
            <a:pPr marL="0" indent="0">
              <a:buNone/>
            </a:pPr>
            <a:r>
              <a:rPr lang="en-IN" sz="26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     understood, or interpreted.</a:t>
            </a:r>
          </a:p>
          <a:p>
            <a:endParaRPr lang="en-IN" sz="2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Intelligent agents need to scan the environment and the various object in it.</a:t>
            </a:r>
          </a:p>
          <a:p>
            <a:r>
              <a:rPr lang="en-IN" sz="26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Agent scans the environment using various sense organs like camera, temperature sensor etc.</a:t>
            </a:r>
          </a:p>
          <a:p>
            <a:r>
              <a:rPr lang="en-IN" sz="2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Then it analyses the different objects in it, extract their features and relationship among them.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18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099703"/>
            <a:ext cx="247650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38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Components of AI: </a:t>
            </a: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Knowledge representation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 information obtained from environment through sensors may not be in the required format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For further processing (learning various patterns, deducing inference, comparing with past objects) the information needs to be in standard formats.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There are various knowledge representation techniques like Propositional logic, First order logic etc.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19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3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Meaning of Artificial: </a:t>
            </a:r>
          </a:p>
          <a:p>
            <a:pPr algn="just"/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Made or produced by human beings rather than occurring naturally, especially as a copy of something natural. </a:t>
            </a:r>
          </a:p>
          <a:p>
            <a:pPr marL="0" indent="0" algn="just">
              <a:buNone/>
            </a:pPr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Artificial (man-made) is the state of being the product of intentional human manufacture, rather than occurring naturally.</a:t>
            </a:r>
            <a:endParaRPr lang="en-IN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F96C07-A545-4390-AEEE-F801EEA6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492896"/>
            <a:ext cx="3240360" cy="2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Components of AI: </a:t>
            </a: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Learning</a:t>
            </a:r>
          </a:p>
          <a:p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The acquisition of knowledge or skills through study, experience, or being taught.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Human learning begins before birth and continues until death</a:t>
            </a:r>
          </a:p>
          <a:p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Learning is a very essential part of AI also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 simplest form of learning is by trial and error. It is also called as Unsupervised learning</a:t>
            </a:r>
          </a:p>
          <a:p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On the other hand solution to few of the problems is given as input to the system, on the basis of that a program generate solutions for new problems. </a:t>
            </a:r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This is known as supervised learning</a:t>
            </a:r>
            <a:endParaRPr lang="en-US" sz="2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20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Components of AI: </a:t>
            </a: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4. Reasoning 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 action of thinking about something in a logical, sensible way.</a:t>
            </a:r>
          </a:p>
          <a:p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Reasoning is also called as logic or generating inferences from the given set of facts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Reasoning is carried out based on strict rules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E.g. if A=B and B=C then A=C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Since all humans are mortal, and I am a human, then I am mortal. </a:t>
            </a:r>
          </a:p>
          <a:p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To earn a master’s degree, a student must have 32 credits. Tom has 40 credits, so Tom will earn a master’s degree.</a:t>
            </a:r>
          </a:p>
          <a:p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21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1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Components of AI: </a:t>
            </a: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5. Problem Solving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To find a solution to a difficult or complex question or situation, </a:t>
            </a:r>
            <a:r>
              <a:rPr lang="en-I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AI addresses huge verity of problems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E.g. identification of various objects from given image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 per the type of problem, there is verity of problem solving strategies in AI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E.g. finding shortest path between source and destination</a:t>
            </a:r>
            <a:endParaRPr lang="en-US" sz="2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22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Components of AI: </a:t>
            </a: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6. Natural Language Processing 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It concerned with the interactions between computers and human (natural) languages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involves machines to understand and process the human language and infer knowledge from the speech input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It also involves the active participation(text/verbal output) from machine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23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History of AI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 term Artificial Intelligence 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is introduced by John McCarthy, in 1955.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Mathematician Alan Turing and others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presented a study based on logic driven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computational theories 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Research on Automations, Neurology,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Control Theory and Information Theory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inspired a group of researchers to think about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 possibility of creating an electronic brain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24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24744"/>
            <a:ext cx="3384376" cy="544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49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History of AI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 the year 1956 a conference was conducted at the campus of Dartmouth College(USA) where the field of AI research was discussed.</a:t>
            </a:r>
          </a:p>
          <a:p>
            <a:endParaRPr lang="en-I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This conference was attended by John McCarthy, Marvin </a:t>
            </a:r>
            <a:r>
              <a:rPr lang="en-IN" sz="24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Minsky</a:t>
            </a:r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Allen Newell and Herbert Simon etc. who are supposed to be the pioneers of AI research 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During the time period, AI systems were developed by these researchers and their students</a:t>
            </a:r>
            <a:r>
              <a:rPr lang="en-IN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25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62225"/>
            <a:ext cx="59721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5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</a:t>
            </a:r>
          </a:p>
          <a:p>
            <a:pPr marL="0" indent="0">
              <a:buNone/>
            </a:pPr>
            <a:endParaRPr lang="en-IN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26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12705" y="1844824"/>
            <a:ext cx="2160240" cy="1008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Entertainment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12160" y="1813790"/>
            <a:ext cx="2160240" cy="10081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Medical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12160" y="3284984"/>
            <a:ext cx="2160240" cy="1008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Military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1560" y="1871847"/>
            <a:ext cx="2160240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Education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2694" y="3285795"/>
            <a:ext cx="2160240" cy="1008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Heavy Industry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2694" y="4725144"/>
            <a:ext cx="2160240" cy="10081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Voice Technology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70762" y="4756111"/>
            <a:ext cx="2160240" cy="1008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latin typeface="Times New Roman" pitchFamily="18" charset="0"/>
                <a:cs typeface="Times New Roman" pitchFamily="18" charset="0"/>
              </a:rPr>
              <a:t>Automated Planning and Scheduling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12160" y="4756111"/>
            <a:ext cx="2160240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latin typeface="Times New Roman" pitchFamily="18" charset="0"/>
                <a:cs typeface="Times New Roman" pitchFamily="18" charset="0"/>
              </a:rPr>
              <a:t>Business &amp; Manufacturing</a:t>
            </a:r>
          </a:p>
        </p:txBody>
      </p:sp>
      <p:sp>
        <p:nvSpPr>
          <p:cNvPr id="27" name="Bevel 26"/>
          <p:cNvSpPr/>
          <p:nvPr/>
        </p:nvSpPr>
        <p:spPr>
          <a:xfrm>
            <a:off x="3251301" y="3213787"/>
            <a:ext cx="2399162" cy="1152128"/>
          </a:xfrm>
          <a:prstGeom prst="bevel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Applications of AI</a:t>
            </a:r>
          </a:p>
        </p:txBody>
      </p:sp>
    </p:spTree>
    <p:extLst>
      <p:ext uri="{BB962C8B-B14F-4D97-AF65-F5344CB8AC3E}">
        <p14:creationId xmlns:p14="http://schemas.microsoft.com/office/powerpoint/2010/main" val="174231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Education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Training simulators can be done by using AI techniques</a:t>
            </a:r>
          </a:p>
          <a:p>
            <a:endParaRPr lang="en-IN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27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C6CDBAB-A2E2-44DF-B148-72DE6476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71283"/>
            <a:ext cx="7272808" cy="44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41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Education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Software's for pre-school children are developed to enable learning with fun games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Handwriting recognition</a:t>
            </a:r>
          </a:p>
          <a:p>
            <a:endParaRPr lang="en-IN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28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Surface Pro Handwriting Recognition Demo">
            <a:hlinkClick r:id="" action="ppaction://media"/>
            <a:extLst>
              <a:ext uri="{FF2B5EF4-FFF2-40B4-BE49-F238E27FC236}">
                <a16:creationId xmlns:a16="http://schemas.microsoft.com/office/drawing/2014/main" xmlns="" id="{8938EB62-5725-42EB-94C4-85C88F667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9632" y="2819467"/>
            <a:ext cx="6588224" cy="37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5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Education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Automated grading, interactive tutoring, instructional theory are the current areas of applications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 sports as an expert opponent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29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5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09" y="1125539"/>
            <a:ext cx="7198782" cy="5327798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9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Education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Seeing AI: Making the visual world more accessible</a:t>
            </a:r>
          </a:p>
          <a:p>
            <a:pPr marL="0" indent="0">
              <a:buNone/>
            </a:pPr>
            <a:endParaRPr lang="en-IN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30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Entertainment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In many SCI-FI movies, games robots are designed to play as characters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 many games AI agents can play as an opponent when human player is not available</a:t>
            </a:r>
          </a:p>
          <a:p>
            <a:pPr marL="0" indent="0">
              <a:buNone/>
            </a:pPr>
            <a:endParaRPr lang="en-IN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31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3356992"/>
            <a:ext cx="5832648" cy="310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33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Medical       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AI has applications in the field of </a:t>
            </a:r>
          </a:p>
          <a:p>
            <a:pPr marL="400050" lvl="1" indent="0">
              <a:buNone/>
            </a:pPr>
            <a:r>
              <a:rPr lang="en-US" sz="22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Cardiology(CRG)</a:t>
            </a:r>
          </a:p>
          <a:p>
            <a:pPr marL="400050" lvl="1" indent="0">
              <a:buNone/>
            </a:pPr>
            <a:r>
              <a:rPr lang="en-US" sz="22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Neurology(MRI)</a:t>
            </a:r>
          </a:p>
          <a:p>
            <a:pPr marL="400050" lvl="1" indent="0">
              <a:buNone/>
            </a:pPr>
            <a:r>
              <a:rPr lang="en-US" sz="22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Embryology(</a:t>
            </a:r>
            <a:r>
              <a:rPr lang="en-US" sz="2200" dirty="0" err="1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Sonography</a:t>
            </a:r>
            <a:r>
              <a:rPr lang="en-US" sz="22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00050" lvl="1" indent="0">
              <a:buNone/>
            </a:pPr>
            <a:r>
              <a:rPr lang="en-US" sz="22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Complex operations of internal organs etc.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AI can also used for Hospital management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Many expert systems of AI are enabled to predict the decease and provide medical prescription also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E.g. 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MYCIN AI Expert System</a:t>
            </a:r>
          </a:p>
          <a:p>
            <a:pPr marL="0" indent="0">
              <a:buNone/>
            </a:pPr>
            <a:endParaRPr lang="en-US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400" b="1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32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6AB8E85A-A6C0-47DC-931B-7BD4B62C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0728"/>
            <a:ext cx="399884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7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Military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Areas where human can not reach or in life stacking conditions, robots can be used to do the required jobs.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AI can provide crucial assistance in war like situations by using enormous amount of information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Can be used to defuse mines, bombs etc.</a:t>
            </a:r>
          </a:p>
          <a:p>
            <a:pPr marL="0" indent="0">
              <a:buNone/>
            </a:pPr>
            <a:endParaRPr lang="en-I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33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8E046B02-E5D5-4A6F-AE43-141B363EA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480295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05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Business and Manufacturing </a:t>
            </a:r>
          </a:p>
          <a:p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Today’s robots are not only working faster and more reliably than the human but also performing tasks beyond human capability altogether   </a:t>
            </a:r>
            <a:r>
              <a:rPr lang="en-IN" sz="24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hlinkClick r:id="rId3" action="ppaction://hlinkfile"/>
              </a:rPr>
              <a:t>e.g.Alibaba's</a:t>
            </a:r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hlinkClick r:id="rId3" action="ppaction://hlinkfile"/>
              </a:rPr>
              <a:t> smart warehouse</a:t>
            </a:r>
            <a:endParaRPr lang="en-IN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34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92088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147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Business and Manufacturing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35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844824"/>
            <a:ext cx="7632848" cy="454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268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Automated planning and scheduling 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Intelligent planners are available with AI systems, which can process large datasets and can consider all the constraints to design plans satisfying all of them</a:t>
            </a:r>
            <a:endParaRPr lang="en-IN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36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7134225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Voice Technology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Voice recognition is improved a lot with AI.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Systems are designed to take voice inputs which are very much applicable in case of handicaps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Also scientists are developing an intelligent machines to emulates activities of a skillful musician</a:t>
            </a: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Composition, performance, sound processing, music theory are some of the major areas of research </a:t>
            </a:r>
            <a:endParaRPr lang="en-IN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37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09120"/>
            <a:ext cx="6192688" cy="208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Applications of AI: Heavy Industry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Huge machines involve risk in operating and maintaining them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Humanoid robots are better replacing human operators, these robots are safe and efficient </a:t>
            </a:r>
          </a:p>
          <a:p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Humans may fail in repetitive nature jobs due to lack of continuous attention or laziness but robots are efficient</a:t>
            </a:r>
          </a:p>
          <a:p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38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27048"/>
            <a:ext cx="5243488" cy="2929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29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Meaning of Intelligence: </a:t>
            </a:r>
          </a:p>
          <a:p>
            <a:pPr algn="just"/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The ability to acquire and apply knowledge and skills.</a:t>
            </a:r>
          </a:p>
          <a:p>
            <a:pPr algn="just"/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The ability to understand, think and learn.</a:t>
            </a:r>
          </a:p>
          <a:p>
            <a:pPr algn="just"/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Ability to solve problems</a:t>
            </a:r>
          </a:p>
          <a:p>
            <a:pPr algn="just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Ability to plan and schedule</a:t>
            </a:r>
          </a:p>
          <a:p>
            <a:pPr algn="just"/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Ability to memorize and process information</a:t>
            </a:r>
          </a:p>
          <a:p>
            <a:pPr algn="just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Ability to answer fuzzy questions</a:t>
            </a:r>
          </a:p>
          <a:p>
            <a:pPr algn="just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Ability to recognize</a:t>
            </a:r>
          </a:p>
          <a:p>
            <a:pPr algn="just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Ability to perceive</a:t>
            </a:r>
          </a:p>
          <a:p>
            <a:pPr algn="just"/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And many more …</a:t>
            </a:r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4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AutoNum type="arabicPeriod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define Agent and its structure</a:t>
            </a:r>
            <a:endParaRPr/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AutoNum type="arabicPeriod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understand environment and nature of environment </a:t>
            </a:r>
            <a:endParaRPr/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AutoNum type="arabicPeriod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learn different types of agents </a:t>
            </a:r>
            <a:endParaRPr/>
          </a:p>
          <a:p>
            <a:pPr marL="857250" lvl="1" indent="-45720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Calibri"/>
              <a:buAutoNum type="alphaLcParenR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reflex agent </a:t>
            </a:r>
            <a:endParaRPr/>
          </a:p>
          <a:p>
            <a:pPr marL="857250" lvl="1" indent="-457200" algn="l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Font typeface="Calibri"/>
              <a:buAutoNum type="alphaLcParenR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Model-based reflex agent</a:t>
            </a:r>
            <a:endParaRPr/>
          </a:p>
          <a:p>
            <a:pPr marL="857250" lvl="1" indent="-45720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Calibri"/>
              <a:buAutoNum type="alphaLcParenR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Goal-based agents</a:t>
            </a:r>
            <a:endParaRPr/>
          </a:p>
          <a:p>
            <a:pPr marL="857250" lvl="1" indent="-457200" algn="l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Font typeface="Calibri"/>
              <a:buAutoNum type="alphaLcParenR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Utility-based agents</a:t>
            </a:r>
            <a:endParaRPr/>
          </a:p>
          <a:p>
            <a:pPr marL="857250" lvl="1" indent="-45720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Calibri"/>
              <a:buAutoNum type="alphaLcParenR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agents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40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03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an Agent?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is something that </a:t>
            </a:r>
            <a:r>
              <a:rPr lang="en-IN" sz="24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perceives</a:t>
            </a: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its </a:t>
            </a:r>
            <a:r>
              <a:rPr lang="en-IN" sz="24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</a:t>
            </a: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</a:t>
            </a:r>
            <a:r>
              <a:rPr lang="en-IN" sz="24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 </a:t>
            </a: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IN" sz="24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acts</a:t>
            </a: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upon that environment through </a:t>
            </a:r>
            <a:r>
              <a:rPr lang="en-IN" sz="24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effectors</a:t>
            </a: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IN" sz="24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actuators</a:t>
            </a: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understand Agent, We need to know Meaning of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Effectors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Actuators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Perception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41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86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Agent 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rgbClr val="FFFF00"/>
              </a:buClr>
              <a:buSzPct val="100000"/>
              <a:buNone/>
            </a:pPr>
            <a:r>
              <a:rPr lang="en-IN" sz="24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example of Agent: Consider human as an agent 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 : Eyes, Nose, Skin(touch), Tongue, Ears 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(sensors sense the environment and passes it to the processing unit)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Effectors/Actuators : Hands, Legs, Mouth(speak)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(Effectors/Actuators are the tools by using which agents acts upon the environment)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Perception: collection of information from environment through sensors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(The way in which something is regarded, understood, or interpreted)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Action: is the output given to the environment from agent 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Environment: the surroundings or conditions in which a agent operates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42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84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Agent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Robot as an agent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 : Cameras, infrared range finders, sound recorders 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Effectors/Actuators : Motors, Output screens, printing devices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43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35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Agent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is not only a robot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may be a program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may be a software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may be any physical device (e.g. automated driving car)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may be a any specific hardware(robotic arm)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opponent of computer game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44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Agents Terminologies </a:t>
            </a:r>
            <a:endParaRPr/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AutoNum type="arabicPeriod"/>
            </a:pPr>
            <a:r>
              <a:rPr lang="en-IN" sz="24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of Agent</a:t>
            </a: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It is the criteria, which determines how successful  an agent is.</a:t>
            </a:r>
            <a:endParaRPr/>
          </a:p>
          <a:p>
            <a:pPr marL="457200" lvl="0" indent="-304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AutoNum type="arabicPeriod"/>
            </a:pPr>
            <a:r>
              <a:rPr lang="en-IN" sz="24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Behaviour of an Agent</a:t>
            </a: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It is the action that agent performs after any given sequence of percept's.</a:t>
            </a:r>
            <a:endParaRPr/>
          </a:p>
          <a:p>
            <a:pPr marL="457200" lvl="0" indent="-304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AutoNum type="arabicPeriod"/>
            </a:pPr>
            <a:r>
              <a:rPr lang="en-IN" sz="24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</a:t>
            </a: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It is agent’s perceptual inputs at a given instance.</a:t>
            </a:r>
            <a:endParaRPr/>
          </a:p>
          <a:p>
            <a:pPr marL="457200" lvl="0" indent="-304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AutoNum type="arabicPeriod"/>
            </a:pPr>
            <a:r>
              <a:rPr lang="en-IN" sz="24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 Sequence</a:t>
            </a: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It is the history of all that an agent has perceived till date.</a:t>
            </a: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45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49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function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agent function is the description of what all functionalities the agent is supposed to do/perform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agent function provides mapping between percept sequence to the desired actions</a:t>
            </a:r>
            <a:endParaRPr/>
          </a:p>
        </p:txBody>
      </p:sp>
      <p:sp>
        <p:nvSpPr>
          <p:cNvPr id="131" name="Google Shape;131;p8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244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Program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agent program is a computer program that implements agent function in an architecture suitable language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programs needs to be installed on a device in order to run the device accordingly</a:t>
            </a:r>
            <a:r>
              <a:rPr lang="en-IN" sz="24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(e.g. AC, Freeze, remote control etc.)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device must have some form of sensors to sense the environment and actuators to act upon it.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 agent is a combination of the architecture hardware and software program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Agent=Architcure(Hardware)+Program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Lets discuss example of vacuume cleaner in detail </a:t>
            </a:r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47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39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Vacuume cleaner agent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Lets understand how to represent the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percept's(inputs) and actions(output) used in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of a vacuume cleaner.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there are two blocks (A and B having some dirt) as shown in diagram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clean the room, Vacuume cleaner agent suppose to sense the dirt and collect it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 to do that agent must have camera to see dirt and a mechanism to move forward, backward, left and right to reach to the dirt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it should have a mechanism to absorb the dirt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2160" y="1124745"/>
            <a:ext cx="2871787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146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Vacuume cleaner agent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 percept action will be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Performed. E.g Move left, Move right,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Absorb, No operation etc.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for the vacuume cleaner agent can be camera, dirt sensor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Actuators are Motors to move and absorption mechanism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operations can be represented by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[A,Dirty],[B,Clean],[A,Absorb],[B,Nop] etc.</a:t>
            </a:r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6327" y="1144713"/>
            <a:ext cx="2871787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30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Intelligence </a:t>
            </a:r>
            <a:r>
              <a:rPr 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Example 1:Searching a path</a:t>
            </a: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Different person might follow different paths based to their intelligence (In other words: The problem can be solved in many ways)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5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99" y="1700808"/>
            <a:ext cx="607713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81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of Intelligent agent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lang="en-IN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Q. What is intelligent agent? explain the structure of intelligent agent?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Agent: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one which can take input from the environment through its sensors and acts upon the environment through its actuators. Its actions are always directed to achieve goal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abilities of intelligent agent are:</a:t>
            </a:r>
            <a:endParaRPr/>
          </a:p>
          <a:p>
            <a:pPr marL="742950" lvl="1" indent="-342900" algn="l" rtl="0"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Noto Sans Symbols"/>
              <a:buChar char="✔"/>
            </a:pPr>
            <a:r>
              <a:rPr lang="en-IN" sz="2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remain autonomous(self-governed)</a:t>
            </a:r>
            <a:endParaRPr/>
          </a:p>
          <a:p>
            <a:pPr marL="742950" lvl="1" indent="-342900" algn="l" rtl="0"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Noto Sans Symbols"/>
              <a:buChar char="✔"/>
            </a:pPr>
            <a:r>
              <a:rPr lang="en-IN" sz="2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Responsive</a:t>
            </a:r>
            <a:endParaRPr/>
          </a:p>
          <a:p>
            <a:pPr marL="742950" lvl="1" indent="-342900" algn="l" rtl="0"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Noto Sans Symbols"/>
              <a:buChar char="✔"/>
            </a:pPr>
            <a:r>
              <a:rPr lang="en-IN" sz="2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Goal-oriented 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50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744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of Intelligent agent</a:t>
            </a:r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467544" y="3068960"/>
            <a:ext cx="1584176" cy="1008112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Enviro-nment </a:t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2483768" y="3068960"/>
            <a:ext cx="1584176" cy="100811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</a:t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1043608" y="2337440"/>
            <a:ext cx="2440288" cy="7315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4"/>
          <p:cNvSpPr/>
          <p:nvPr/>
        </p:nvSpPr>
        <p:spPr>
          <a:xfrm rot="10800000">
            <a:off x="899593" y="4077072"/>
            <a:ext cx="2480284" cy="936104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547664" y="2448131"/>
            <a:ext cx="180419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Perception</a:t>
            </a:r>
            <a:endParaRPr/>
          </a:p>
        </p:txBody>
      </p:sp>
      <p:sp>
        <p:nvSpPr>
          <p:cNvPr id="176" name="Google Shape;176;p14"/>
          <p:cNvSpPr txBox="1"/>
          <p:nvPr/>
        </p:nvSpPr>
        <p:spPr>
          <a:xfrm>
            <a:off x="1687688" y="4510281"/>
            <a:ext cx="144415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</a:t>
            </a: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5292080" y="1628800"/>
            <a:ext cx="2880320" cy="8583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Observe the input</a:t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5292080" y="5215578"/>
            <a:ext cx="2880320" cy="11657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internal state to the appropriate action</a:t>
            </a:r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5292080" y="3429000"/>
            <a:ext cx="3024336" cy="1080120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of input and actions</a:t>
            </a:r>
            <a:endParaRPr/>
          </a:p>
        </p:txBody>
      </p:sp>
      <p:sp>
        <p:nvSpPr>
          <p:cNvPr id="180" name="Google Shape;180;p14"/>
          <p:cNvSpPr txBox="1"/>
          <p:nvPr/>
        </p:nvSpPr>
        <p:spPr>
          <a:xfrm>
            <a:off x="6588224" y="2487176"/>
            <a:ext cx="288032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DB for corresponding action</a:t>
            </a:r>
            <a:endParaRPr/>
          </a:p>
        </p:txBody>
      </p:sp>
      <p:sp>
        <p:nvSpPr>
          <p:cNvPr id="181" name="Google Shape;181;p14"/>
          <p:cNvSpPr txBox="1"/>
          <p:nvPr/>
        </p:nvSpPr>
        <p:spPr>
          <a:xfrm>
            <a:off x="6612475" y="4446137"/>
            <a:ext cx="288032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is given as output</a:t>
            </a:r>
            <a:endParaRPr/>
          </a:p>
        </p:txBody>
      </p:sp>
      <p:cxnSp>
        <p:nvCxnSpPr>
          <p:cNvPr id="182" name="Google Shape;182;p14"/>
          <p:cNvCxnSpPr/>
          <p:nvPr/>
        </p:nvCxnSpPr>
        <p:spPr>
          <a:xfrm>
            <a:off x="6156176" y="2487176"/>
            <a:ext cx="0" cy="941824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3" name="Google Shape;183;p14"/>
          <p:cNvCxnSpPr/>
          <p:nvPr/>
        </p:nvCxnSpPr>
        <p:spPr>
          <a:xfrm>
            <a:off x="6156176" y="4510281"/>
            <a:ext cx="0" cy="705297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4" name="Google Shape;184;p14"/>
          <p:cNvCxnSpPr/>
          <p:nvPr/>
        </p:nvCxnSpPr>
        <p:spPr>
          <a:xfrm rot="10800000" flipH="1">
            <a:off x="3995936" y="2204818"/>
            <a:ext cx="1296000" cy="1051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5" name="Google Shape;185;p14"/>
          <p:cNvCxnSpPr>
            <a:stCxn id="178" idx="1"/>
          </p:cNvCxnSpPr>
          <p:nvPr/>
        </p:nvCxnSpPr>
        <p:spPr>
          <a:xfrm rot="10800000">
            <a:off x="3851780" y="4077053"/>
            <a:ext cx="1440300" cy="1721400"/>
          </a:xfrm>
          <a:prstGeom prst="bent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5840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of Intelligent agent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agent first observes the environment through its sensors and get the input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may change </a:t>
            </a:r>
            <a:endParaRPr sz="240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scans the DB of inputs and actions </a:t>
            </a:r>
            <a:r>
              <a:rPr lang="en-IN" sz="2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corresponding action)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hot pan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agent keeps taking input from the environment and goes through these states every time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Agent’s structure can be viewed as:</a:t>
            </a:r>
            <a:endParaRPr/>
          </a:p>
          <a:p>
            <a:pPr marL="400050" lvl="1" indent="0" algn="l" rtl="0">
              <a:spcBef>
                <a:spcPts val="48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n-IN" sz="24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= Architecture + Agent Program</a:t>
            </a:r>
            <a:endParaRPr/>
          </a:p>
          <a:p>
            <a:pPr marL="1085850" lvl="2" indent="-285750" algn="l" rtl="0">
              <a:spcBef>
                <a:spcPts val="32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Noto Sans Symbols"/>
              <a:buChar char="✔"/>
            </a:pPr>
            <a:r>
              <a:rPr lang="en-IN" sz="16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= the machinery that an agent executes on.</a:t>
            </a:r>
            <a:endParaRPr/>
          </a:p>
          <a:p>
            <a:pPr marL="1085850" lvl="2" indent="-285750" algn="l" rtl="0">
              <a:spcBef>
                <a:spcPts val="32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Noto Sans Symbols"/>
              <a:buChar char="✔"/>
            </a:pPr>
            <a:r>
              <a:rPr lang="en-IN" sz="16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Program = an implementation of an agent function.</a:t>
            </a:r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52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50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and its types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is nothing but the surroundings or conditions in which an agent operates</a:t>
            </a:r>
            <a:endParaRPr/>
          </a:p>
          <a:p>
            <a:pPr marL="457200" lvl="0" indent="-457200" algn="l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AutoNum type="arabicPeriod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Vs. Partially Observable</a:t>
            </a:r>
            <a:endParaRPr/>
          </a:p>
          <a:p>
            <a:pPr marL="457200" lvl="0" indent="-45720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AutoNum type="arabicPeriod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agent Vs. Multiple agents</a:t>
            </a:r>
            <a:endParaRPr/>
          </a:p>
          <a:p>
            <a:pPr marL="457200" lvl="0" indent="-457200" algn="l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AutoNum type="arabicPeriod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 Vs. Non-deterministic</a:t>
            </a:r>
            <a:endParaRPr/>
          </a:p>
          <a:p>
            <a:pPr marL="457200" lvl="0" indent="-45720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AutoNum type="arabicPeriod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Episodic Vs. sequential</a:t>
            </a:r>
            <a:endParaRPr/>
          </a:p>
          <a:p>
            <a:pPr marL="457200" lvl="0" indent="-457200" algn="l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AutoNum type="arabicPeriod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Vs. Dynamic</a:t>
            </a:r>
            <a:endParaRPr/>
          </a:p>
          <a:p>
            <a:pPr marL="457200" lvl="0" indent="-45720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AutoNum type="arabicPeriod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Vs. Continuous</a:t>
            </a:r>
            <a:endParaRPr/>
          </a:p>
          <a:p>
            <a:pPr marL="457200" lvl="0" indent="-457200" algn="l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AutoNum type="arabicPeriod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 Vs. Unknown</a:t>
            </a:r>
            <a:endParaRPr/>
          </a:p>
          <a:p>
            <a:pPr marL="457200" lvl="0" indent="-3175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16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53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7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types: </a:t>
            </a: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Vs. Partially Observable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fully observable environments agents are able to gather all the necessary information required to take actions.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Agents don’t have to keep records of internal states 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8-puzzle problem, Sudoku puzzle etc.</a:t>
            </a:r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5" name="Google Shape;2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4005064"/>
            <a:ext cx="4221571" cy="21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072" y="3717032"/>
            <a:ext cx="2952327" cy="25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6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types: </a:t>
            </a: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Vs. Partially Observable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Environments are called partially observable when sensors can not provide errorless information as the environment is not seen completely at any point of time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automated car (can not predicts what the other drivers are thinking)</a:t>
            </a:r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9846" y="3573016"/>
            <a:ext cx="4104308" cy="2818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0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types: </a:t>
            </a: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agent Vs. Multiple agents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Char char="•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based on the number of agents acting in the environment 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Char char="•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single agent environment the agent operating on its own</a:t>
            </a:r>
            <a:endParaRPr/>
          </a:p>
          <a:p>
            <a:pPr marL="0" lvl="0" indent="0" algn="just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None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e.g. vacuume cleaner agent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Char char="•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multiagent environment an agent operates in collaboration with other agents </a:t>
            </a:r>
            <a:endParaRPr/>
          </a:p>
          <a:p>
            <a:pPr marL="0" lvl="0" indent="0" algn="just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None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automated car driving agent(multiple agents driving on road)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9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4103999"/>
            <a:ext cx="4533883" cy="2720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353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types: </a:t>
            </a: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 Vs. Non-deterministic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Char char="•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next state of the environment is completely determined by the current state and the actions of the agent, then the environment is deterministic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None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chess game 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None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(next step is depend on current state)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Char char="•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next state of the environment is not depends on the current state, and there are few changes happening in the environment irrespective of the agents action</a:t>
            </a:r>
            <a:endParaRPr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1800"/>
              <a:buNone/>
            </a:pPr>
            <a:r>
              <a:rPr lang="en-IN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automated car driving system</a:t>
            </a:r>
            <a:r>
              <a:rPr lang="en-IN" sz="2200">
                <a:solidFill>
                  <a:srgbClr val="92D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(can not control the traffic conditions on the road)</a:t>
            </a:r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0357" y="2287174"/>
            <a:ext cx="4067944" cy="2283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945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types: </a:t>
            </a: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Episodic Vs. sequential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Char char="•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episodic task environment is the one where each of the agents action is divided into episodes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Char char="•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episode is different than the previous episode and there is no dependency between them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Char char="•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each episode the agent receives an input from environment and then perform a corresponding action 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Char char="•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classification tasks (pick up and place from the conveyor belt) 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Char char="•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time agent will check  assembled parts of a component and acts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Char char="•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sequential environments the previous decision can affect all future decisions 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FF00"/>
              </a:buClr>
              <a:buSzPts val="2200"/>
              <a:buChar char="•"/>
            </a:pPr>
            <a:r>
              <a:rPr lang="en-IN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next action of the agent depends on what action he has taken previously </a:t>
            </a:r>
            <a:endParaRPr/>
          </a:p>
          <a:p>
            <a:pPr marL="342900" lvl="0" indent="-342900" algn="just" rtl="0">
              <a:spcBef>
                <a:spcPts val="440"/>
              </a:spcBef>
              <a:spcAft>
                <a:spcPts val="0"/>
              </a:spcAft>
              <a:buClr>
                <a:srgbClr val="FFC000"/>
              </a:buClr>
              <a:buSzPts val="2200"/>
              <a:buChar char="•"/>
            </a:pPr>
            <a:r>
              <a:rPr lang="en-IN" sz="22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if automatic car driving agent is initiating breaks then he has to release accelerator, press clutch and lower down the gear as next actions</a:t>
            </a:r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58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19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types: </a:t>
            </a: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Vs. Dynamic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an environment remains unchanged while the agent is performing given task then it is called as a static environment</a:t>
            </a: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vacuume cleaner environment, Sudoku puzzle environment 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environment is not changing over the time but an agents performance is changing then it is called as semi-dynamic environment.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chess game 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environment changes while an agent is performing some task then it is called dynamic environment.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automatic car driving agent </a:t>
            </a: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59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3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b="1" dirty="0">
                <a:solidFill>
                  <a:schemeClr val="bg1"/>
                </a:solidFill>
              </a:rPr>
              <a:t>Can only humans beings and animals possess intelligence?</a:t>
            </a:r>
            <a:endParaRPr lang="en-US" sz="2400" b="1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What else?  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 machine searches through a mesh and finds a path?</a:t>
            </a:r>
          </a:p>
          <a:p>
            <a:pPr algn="just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 machine solves problems like the next number in the sequence?</a:t>
            </a:r>
          </a:p>
          <a:p>
            <a:pPr algn="just"/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 machine develops plans?</a:t>
            </a:r>
          </a:p>
          <a:p>
            <a:pPr algn="just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 machine diagnoses and prescribes?</a:t>
            </a:r>
          </a:p>
          <a:p>
            <a:pPr algn="just"/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 machine answers ambiguous questions?</a:t>
            </a:r>
          </a:p>
          <a:p>
            <a:pPr algn="just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 machine recognizes fingerprints?</a:t>
            </a:r>
          </a:p>
          <a:p>
            <a:pPr algn="just"/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 machine understands?</a:t>
            </a:r>
          </a:p>
          <a:p>
            <a:pPr algn="just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 machine perceives?</a:t>
            </a:r>
          </a:p>
          <a:p>
            <a:pPr algn="just"/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 machine does MANY MORE SUCH THINGS …</a:t>
            </a:r>
          </a:p>
          <a:p>
            <a:pPr algn="just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A machine behaves as HUMANS do? HUMANOID!!!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6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88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types: </a:t>
            </a: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Vs. Continuous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there are distinct and clearly defined inputs and outputs then it is called discrete environment.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chess environment has finite number of distinct inputs and outputs/actions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there are continuous inputs from environment and action can not be defined/predicted then it is called continuous environment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Automatic car driving system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3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60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23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types: </a:t>
            </a: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 Vs. Unknown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known environment the output of all probable actions is given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tic-tac-toe game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Char char="•"/>
            </a:pPr>
            <a:r>
              <a:rPr lang="en-I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unknown environment agent has to find output, make decisions and it has to gain knowledge about- how the environment works.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Char char="•"/>
            </a:pP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automated car driving agent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4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61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6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24" y="1270687"/>
            <a:ext cx="7651972" cy="389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896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PEAS Properties 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PEAS stands for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P: </a:t>
            </a:r>
            <a:r>
              <a:rPr lang="en-I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Measure </a:t>
            </a:r>
            <a:r>
              <a:rPr lang="en-I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(what is the expected output)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E: </a:t>
            </a:r>
            <a:r>
              <a:rPr lang="en-I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A: </a:t>
            </a:r>
            <a:r>
              <a:rPr lang="en-I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Actuators/Effectors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S: </a:t>
            </a:r>
            <a:r>
              <a:rPr lang="en-I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5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63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69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PEAS Properties  of Automated Taxi Driver Agent</a:t>
            </a:r>
            <a:endParaRPr/>
          </a:p>
          <a:p>
            <a:pPr marL="0" lvl="0" indent="0" algn="l" rtl="0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8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P: Performance Measure </a:t>
            </a: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(what is the expected output)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to correct Destination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cost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Safety</a:t>
            </a:r>
            <a:endParaRPr/>
          </a:p>
          <a:p>
            <a:pPr marL="0" lvl="0" indent="0" algn="l" rtl="0">
              <a:spcBef>
                <a:spcPts val="408"/>
              </a:spcBef>
              <a:spcAft>
                <a:spcPts val="0"/>
              </a:spcAft>
              <a:buClr>
                <a:srgbClr val="FFFF00"/>
              </a:buClr>
              <a:buSzPct val="100000"/>
              <a:buNone/>
            </a:pPr>
            <a:r>
              <a:rPr lang="en-IN" sz="24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E: Environment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Varity of roads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types of passengers</a:t>
            </a:r>
            <a:endParaRPr/>
          </a:p>
          <a:p>
            <a:pPr marL="0" lvl="0" indent="0" algn="l" rtl="0">
              <a:spcBef>
                <a:spcPts val="408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A: Actuators/Effectors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Accelerator 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Steering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breaks</a:t>
            </a:r>
            <a:endParaRPr/>
          </a:p>
          <a:p>
            <a:pPr marL="0" lvl="0" indent="0" algn="l" rtl="0">
              <a:spcBef>
                <a:spcPts val="408"/>
              </a:spcBef>
              <a:spcAft>
                <a:spcPts val="0"/>
              </a:spcAft>
              <a:buClr>
                <a:srgbClr val="FFFF00"/>
              </a:buClr>
              <a:buSzPct val="100000"/>
              <a:buNone/>
            </a:pPr>
            <a:r>
              <a:rPr lang="en-IN" sz="24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S: Sensors 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</a:t>
            </a:r>
            <a:endParaRPr/>
          </a:p>
          <a:p>
            <a:pPr marL="742950" lvl="1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 sensors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64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934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>
            <a:spLocks noGrp="1"/>
          </p:cNvSpPr>
          <p:nvPr>
            <p:ph type="body" idx="1"/>
          </p:nvPr>
        </p:nvSpPr>
        <p:spPr>
          <a:xfrm>
            <a:off x="251520" y="1196752"/>
            <a:ext cx="8640960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IN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PEAS Properties  of  Medical Diagnosis System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P: Performance Measure </a:t>
            </a:r>
            <a:r>
              <a:rPr lang="en-IN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(what is the expected output)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FF00"/>
              </a:buClr>
              <a:buSzPct val="100000"/>
              <a:buChar char="–"/>
            </a:pPr>
            <a:r>
              <a:rPr lang="en-IN" sz="2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Healthy Patients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FF00"/>
              </a:buClr>
              <a:buSzPct val="100000"/>
              <a:buChar char="–"/>
            </a:pPr>
            <a:r>
              <a:rPr lang="en-IN" sz="2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cost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I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E: Environment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C000"/>
              </a:buClr>
              <a:buSzPct val="100000"/>
              <a:buChar char="–"/>
            </a:pPr>
            <a:r>
              <a:rPr lang="en-IN" sz="20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Patients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C000"/>
              </a:buClr>
              <a:buSzPct val="100000"/>
              <a:buChar char="–"/>
            </a:pPr>
            <a:r>
              <a:rPr lang="en-IN" sz="20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Doctors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C000"/>
              </a:buClr>
              <a:buSzPct val="100000"/>
              <a:buChar char="–"/>
            </a:pPr>
            <a:r>
              <a:rPr lang="en-IN" sz="20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Hospital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C000"/>
              </a:buClr>
              <a:buSzPct val="100000"/>
              <a:buChar char="–"/>
            </a:pPr>
            <a:r>
              <a:rPr lang="en-IN" sz="20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Staff 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r>
              <a:rPr lang="en-IN" sz="2400" b="1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A: Actuators/Effectors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FF00"/>
              </a:buClr>
              <a:buSzPct val="100000"/>
              <a:buChar char="–"/>
            </a:pPr>
            <a:r>
              <a:rPr lang="en-IN" sz="2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 display, printers 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FF00"/>
              </a:buClr>
              <a:buSzPct val="100000"/>
              <a:buChar char="–"/>
            </a:pPr>
            <a:r>
              <a:rPr lang="en-IN" sz="2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test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FF00"/>
              </a:buClr>
              <a:buSzPct val="100000"/>
              <a:buChar char="–"/>
            </a:pPr>
            <a:r>
              <a:rPr lang="en-IN" sz="2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Treatment </a:t>
            </a:r>
            <a:endParaRPr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I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S: Sensors </a:t>
            </a:r>
            <a:endParaRPr/>
          </a:p>
          <a:p>
            <a:pPr marL="742950" lvl="1" indent="-342900" algn="l" rtl="0">
              <a:spcBef>
                <a:spcPts val="370"/>
              </a:spcBef>
              <a:spcAft>
                <a:spcPts val="0"/>
              </a:spcAft>
              <a:buClr>
                <a:srgbClr val="FFC000"/>
              </a:buClr>
              <a:buSzPct val="100000"/>
              <a:buChar char="–"/>
            </a:pPr>
            <a:r>
              <a:rPr lang="en-IN" sz="20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Keybord (entry of symptoms) 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-833" y="0"/>
            <a:ext cx="3703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65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12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Artificial </a:t>
            </a:r>
            <a:r>
              <a:rPr lang="en-I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Intelligence </a:t>
            </a:r>
            <a:r>
              <a:rPr lang="en-IN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Vs</a:t>
            </a:r>
            <a:r>
              <a:rPr lang="en-I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Machine Learning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Artificial Intelligence (AI) refers to the simulation of human intelligence in machines, which are designed to perform tasks that typically require human-like intelligence</a:t>
            </a:r>
            <a:r>
              <a:rPr lang="en-IN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IN" dirty="0" smtClean="0">
              <a:solidFill>
                <a:schemeClr val="bg1"/>
              </a:solidFill>
            </a:endParaRPr>
          </a:p>
          <a:p>
            <a:pPr algn="just"/>
            <a:r>
              <a:rPr lang="en-IN" dirty="0" smtClean="0">
                <a:solidFill>
                  <a:schemeClr val="bg1"/>
                </a:solidFill>
              </a:rPr>
              <a:t>Machine </a:t>
            </a:r>
            <a:r>
              <a:rPr lang="en-IN" dirty="0">
                <a:solidFill>
                  <a:schemeClr val="bg1"/>
                </a:solidFill>
              </a:rPr>
              <a:t>Learning (ML) is a subset of AI that involves the use of algorithms and statistical models to enable machines to improve from experience without being explicitly programmed</a:t>
            </a:r>
            <a:r>
              <a:rPr lang="en-IN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IN" dirty="0" smtClean="0">
              <a:solidFill>
                <a:schemeClr val="bg1"/>
              </a:solidFill>
            </a:endParaRPr>
          </a:p>
          <a:p>
            <a:pPr algn="just"/>
            <a:r>
              <a:rPr lang="en-IN" dirty="0" smtClean="0">
                <a:solidFill>
                  <a:schemeClr val="bg1"/>
                </a:solidFill>
              </a:rPr>
              <a:t>In </a:t>
            </a:r>
            <a:r>
              <a:rPr lang="en-IN" dirty="0">
                <a:solidFill>
                  <a:schemeClr val="bg1"/>
                </a:solidFill>
              </a:rPr>
              <a:t>other words, ML allows machines to learn from data, identify patterns, and make decisions with minimal human intervention. So, Machine learning is a method for achieving AI, but AI is a broader concept that encompasses other methods as well.</a:t>
            </a:r>
          </a:p>
        </p:txBody>
      </p:sp>
    </p:spTree>
    <p:extLst>
      <p:ext uri="{BB962C8B-B14F-4D97-AF65-F5344CB8AC3E}">
        <p14:creationId xmlns:p14="http://schemas.microsoft.com/office/powerpoint/2010/main" val="1803105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Artificial Intelligence </a:t>
            </a:r>
            <a:r>
              <a:rPr lang="en-I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Vs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Machine Learning 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1801971"/>
            <a:ext cx="6522720" cy="412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15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Artificial +Intelligence= Artificial Intelligence</a:t>
            </a:r>
          </a:p>
          <a:p>
            <a:pPr algn="just"/>
            <a:endParaRPr lang="en-IN" sz="24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You can say a machine or a system is artificially intelligent when it is equipped with at least one and at most all intelligences in it.</a:t>
            </a:r>
          </a:p>
          <a:p>
            <a:pPr algn="just"/>
            <a:r>
              <a:rPr lang="en-IN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Artificial Intelligence is the study of how to make machines do things which at present human can do better.</a:t>
            </a:r>
          </a:p>
          <a:p>
            <a:pPr algn="just"/>
            <a:r>
              <a:rPr lang="en-IN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Artificial Intelligence system works like a human brain, where a machine or software shows intelligence while performing given task.</a:t>
            </a:r>
          </a:p>
          <a:p>
            <a:pPr algn="just"/>
            <a:endParaRPr lang="en-IN" sz="30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7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Foundations of AI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 the foundation of AI there are four approaches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Thinking Humanly 	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Acting Humanly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Thinking Rationally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Acting Rationally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8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833" y="0"/>
            <a:ext cx="370384" cy="501650"/>
          </a:xfrm>
        </p:spPr>
        <p:txBody>
          <a:bodyPr/>
          <a:lstStyle/>
          <a:p>
            <a:fld id="{B971BDC9-F555-446B-8F24-2A546307F648}" type="slidenum">
              <a:rPr lang="en-IN" smtClean="0">
                <a:solidFill>
                  <a:schemeClr val="bg1"/>
                </a:solidFill>
              </a:rPr>
              <a:t>9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712968" cy="548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1052736"/>
            <a:ext cx="4356484" cy="2520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Thinking Humanly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3573016"/>
            <a:ext cx="4356484" cy="25202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Acting Humanly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35996" y="1052736"/>
            <a:ext cx="4356484" cy="25202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Thinking Rationally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35996" y="3573016"/>
            <a:ext cx="4356484" cy="25202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Acting Rationally</a:t>
            </a:r>
          </a:p>
        </p:txBody>
      </p:sp>
    </p:spTree>
    <p:extLst>
      <p:ext uri="{BB962C8B-B14F-4D97-AF65-F5344CB8AC3E}">
        <p14:creationId xmlns:p14="http://schemas.microsoft.com/office/powerpoint/2010/main" val="366580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70423</TotalTime>
  <Words>3212</Words>
  <Application>Microsoft Office PowerPoint</Application>
  <PresentationFormat>On-screen Show (4:3)</PresentationFormat>
  <Paragraphs>505</Paragraphs>
  <Slides>67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Intelligence Vs Machine Learning </vt:lpstr>
      <vt:lpstr>Artificial Intelligence Vs Machine Learning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hp</cp:lastModifiedBy>
  <cp:revision>365</cp:revision>
  <dcterms:created xsi:type="dcterms:W3CDTF">2018-01-20T15:37:09Z</dcterms:created>
  <dcterms:modified xsi:type="dcterms:W3CDTF">2023-02-07T09:12:17Z</dcterms:modified>
</cp:coreProperties>
</file>